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1"/>
  </p:notesMasterIdLst>
  <p:sldIdLst>
    <p:sldId id="256" r:id="rId2"/>
    <p:sldId id="258" r:id="rId3"/>
    <p:sldId id="259" r:id="rId4"/>
    <p:sldId id="260" r:id="rId5"/>
    <p:sldId id="261" r:id="rId6"/>
    <p:sldId id="262" r:id="rId7"/>
    <p:sldId id="263" r:id="rId8"/>
    <p:sldId id="264" r:id="rId9"/>
    <p:sldId id="265" r:id="rId10"/>
  </p:sldIdLst>
  <p:sldSz cx="12192000" cy="6858000"/>
  <p:notesSz cx="6858000" cy="9144000"/>
  <p:embeddedFontLst>
    <p:embeddedFont>
      <p:font typeface="Calibri" panose="020F0502020204030204" pitchFamily="34" charset="0"/>
      <p:regular r:id="rId12"/>
      <p:bold r:id="rId13"/>
      <p:italic r:id="rId14"/>
      <p:boldItalic r:id="rId15"/>
    </p:embeddedFont>
    <p:embeddedFont>
      <p:font typeface="Helvetica Neue" panose="02000503000000020004" pitchFamily="2"/>
      <p:regular r:id="rId16"/>
    </p:embeddedFont>
    <p:embeddedFont>
      <p:font typeface="Roboto"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1"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2"/>
  </p:normalViewPr>
  <p:slideViewPr>
    <p:cSldViewPr snapToGrid="0">
      <p:cViewPr varScale="1">
        <p:scale>
          <a:sx n="108" d="100"/>
          <a:sy n="108" d="100"/>
        </p:scale>
        <p:origin x="67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078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a:solidFill>
                  <a:srgbClr val="7F7F7F"/>
                </a:solidFill>
                <a:latin typeface="Roboto"/>
                <a:ea typeface="Roboto"/>
                <a:cs typeface="Roboto"/>
                <a:sym typeface="Roboto"/>
              </a:rPr>
              <a:t>Project Title</a:t>
            </a:r>
            <a:endParaRPr>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a:solidFill>
                  <a:srgbClr val="3FA9EF"/>
                </a:solidFill>
                <a:latin typeface="Roboto"/>
                <a:ea typeface="Roboto"/>
                <a:cs typeface="Roboto"/>
                <a:sym typeface="Roboto"/>
              </a:rPr>
              <a:t>Team Name</a:t>
            </a:r>
            <a:endParaRPr>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2"/>
          <p:cNvSpPr/>
          <p:nvPr/>
        </p:nvSpPr>
        <p:spPr>
          <a:xfrm>
            <a:off x="0" y="0"/>
            <a:ext cx="3301365" cy="6865429"/>
          </a:xfrm>
          <a:custGeom>
            <a:avLst/>
            <a:gdLst/>
            <a:ahLst/>
            <a:cxnLst/>
            <a:rect l="l" t="t" r="r" b="b"/>
            <a:pathLst>
              <a:path w="2657034" h="5171698" extrusionOk="0">
                <a:moveTo>
                  <a:pt x="0" y="8355"/>
                </a:moveTo>
                <a:lnTo>
                  <a:pt x="2657034" y="0"/>
                </a:lnTo>
                <a:lnTo>
                  <a:pt x="1996954" y="5163343"/>
                </a:lnTo>
                <a:lnTo>
                  <a:pt x="16711" y="5171698"/>
                </a:lnTo>
                <a:cubicBezTo>
                  <a:pt x="11141" y="3450584"/>
                  <a:pt x="5570" y="1729469"/>
                  <a:pt x="0" y="8355"/>
                </a:cubicBezTo>
                <a:close/>
              </a:path>
            </a:pathLst>
          </a:custGeom>
          <a:solidFill>
            <a:srgbClr val="3FA9E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D5E2EF"/>
              </a:solidFill>
              <a:latin typeface="Calibri"/>
              <a:ea typeface="Calibri"/>
              <a:cs typeface="Calibri"/>
              <a:sym typeface="Calibri"/>
            </a:endParaRPr>
          </a:p>
        </p:txBody>
      </p:sp>
      <p:sp>
        <p:nvSpPr>
          <p:cNvPr id="68" name="Google Shape;68;p2"/>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sp>
        <p:nvSpPr>
          <p:cNvPr id="69" name="Google Shape;69;p2"/>
          <p:cNvSpPr txBox="1"/>
          <p:nvPr/>
        </p:nvSpPr>
        <p:spPr>
          <a:xfrm>
            <a:off x="3301365" y="179472"/>
            <a:ext cx="8741785" cy="667852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1600"/>
              <a:buFont typeface="Arial"/>
              <a:buNone/>
            </a:pPr>
            <a:r>
              <a:rPr lang="en-CA" sz="1400" b="1" i="0" u="none" strike="noStrike" cap="none" dirty="0">
                <a:solidFill>
                  <a:srgbClr val="7F7F7F"/>
                </a:solidFill>
                <a:latin typeface="Roboto"/>
                <a:ea typeface="Roboto"/>
                <a:cs typeface="Roboto"/>
                <a:sym typeface="Roboto"/>
              </a:rPr>
              <a:t>Dear Participants,</a:t>
            </a:r>
            <a:endParaRPr sz="1400" b="0" i="0" u="none" strike="noStrike" cap="none" dirty="0">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1600"/>
              <a:buFont typeface="Arial"/>
              <a:buNone/>
            </a:pPr>
            <a:endParaRPr sz="1400" b="0" i="0" u="none" strike="noStrike" cap="none" dirty="0">
              <a:solidFill>
                <a:srgbClr val="4277AD"/>
              </a:solidFill>
              <a:latin typeface="Roboto"/>
              <a:ea typeface="Roboto"/>
              <a:cs typeface="Roboto"/>
              <a:sym typeface="Roboto"/>
            </a:endParaRPr>
          </a:p>
          <a:p>
            <a:pPr marL="0" marR="0" lvl="0" indent="0" algn="l" rtl="0">
              <a:lnSpc>
                <a:spcPct val="100000"/>
              </a:lnSpc>
              <a:spcBef>
                <a:spcPts val="320"/>
              </a:spcBef>
              <a:spcAft>
                <a:spcPts val="0"/>
              </a:spcAft>
              <a:buClr>
                <a:srgbClr val="7F7F7F"/>
              </a:buClr>
              <a:buSzPts val="1600"/>
              <a:buFont typeface="Arial"/>
              <a:buNone/>
            </a:pPr>
            <a:r>
              <a:rPr lang="en-CA" sz="1400" b="0" i="0" u="none" strike="noStrike" cap="none" dirty="0">
                <a:solidFill>
                  <a:srgbClr val="7F7F7F"/>
                </a:solidFill>
                <a:latin typeface="Roboto"/>
                <a:ea typeface="Roboto"/>
                <a:cs typeface="Roboto"/>
                <a:sym typeface="Roboto"/>
              </a:rPr>
              <a:t>It’s time to present your project and your team in a </a:t>
            </a:r>
            <a:r>
              <a:rPr lang="en-CA" sz="1400" b="1" i="0" u="none" strike="noStrike" cap="none" dirty="0">
                <a:solidFill>
                  <a:srgbClr val="3FA9EF"/>
                </a:solidFill>
                <a:latin typeface="Roboto"/>
                <a:ea typeface="Roboto"/>
                <a:cs typeface="Roboto"/>
                <a:sym typeface="Roboto"/>
              </a:rPr>
              <a:t>±5 slides</a:t>
            </a:r>
            <a:r>
              <a:rPr lang="en-CA" sz="1400" b="0" i="0" u="none" strike="noStrike" cap="none" dirty="0">
                <a:solidFill>
                  <a:srgbClr val="7F7F7F"/>
                </a:solidFill>
                <a:latin typeface="Roboto"/>
                <a:ea typeface="Roboto"/>
                <a:cs typeface="Roboto"/>
                <a:sym typeface="Roboto"/>
              </a:rPr>
              <a:t>.</a:t>
            </a:r>
            <a:r>
              <a:rPr lang="en-CA" sz="1400" b="1" i="0" u="none" strike="noStrike" cap="none" dirty="0">
                <a:solidFill>
                  <a:srgbClr val="00468E"/>
                </a:solidFill>
                <a:latin typeface="Roboto"/>
                <a:ea typeface="Roboto"/>
                <a:cs typeface="Roboto"/>
                <a:sym typeface="Roboto"/>
              </a:rPr>
              <a:t> </a:t>
            </a:r>
            <a:r>
              <a:rPr lang="en-CA" sz="1400" b="0" i="0" u="none" strike="noStrike" cap="none" dirty="0">
                <a:solidFill>
                  <a:srgbClr val="7F7F7F"/>
                </a:solidFill>
                <a:latin typeface="Roboto"/>
                <a:ea typeface="Roboto"/>
                <a:cs typeface="Roboto"/>
                <a:sym typeface="Roboto"/>
              </a:rPr>
              <a:t>You may also include other </a:t>
            </a:r>
            <a:r>
              <a:rPr lang="en-CA" sz="1400" b="1" i="0" u="none" strike="noStrike" cap="none" dirty="0">
                <a:solidFill>
                  <a:srgbClr val="3FA9EF"/>
                </a:solidFill>
                <a:latin typeface="Roboto"/>
                <a:ea typeface="Roboto"/>
                <a:cs typeface="Roboto"/>
                <a:sym typeface="Roboto"/>
              </a:rPr>
              <a:t>appendix</a:t>
            </a:r>
            <a:r>
              <a:rPr lang="en-CA" sz="1400" b="0" i="0" u="none" strike="noStrike" cap="none" dirty="0">
                <a:solidFill>
                  <a:srgbClr val="4277AD"/>
                </a:solidFill>
                <a:latin typeface="Roboto"/>
                <a:ea typeface="Roboto"/>
                <a:cs typeface="Roboto"/>
                <a:sym typeface="Roboto"/>
              </a:rPr>
              <a:t>.</a:t>
            </a:r>
            <a:r>
              <a:rPr lang="en-CA" sz="1400" b="0" i="0" u="none" strike="noStrike" cap="none" dirty="0">
                <a:solidFill>
                  <a:srgbClr val="7F7F7F"/>
                </a:solidFill>
                <a:latin typeface="Roboto"/>
                <a:ea typeface="Roboto"/>
                <a:cs typeface="Roboto"/>
                <a:sym typeface="Roboto"/>
              </a:rPr>
              <a:t> Your presentation must include the following:</a:t>
            </a:r>
            <a:endParaRPr sz="1400" b="0" i="0" u="none" strike="noStrike" cap="none" dirty="0">
              <a:solidFill>
                <a:srgbClr val="000000"/>
              </a:solidFill>
              <a:latin typeface="Arial"/>
              <a:ea typeface="Arial"/>
              <a:cs typeface="Arial"/>
              <a:sym typeface="Arial"/>
            </a:endParaRPr>
          </a:p>
          <a:p>
            <a:pPr marL="285750" lvl="1" indent="-273050">
              <a:spcBef>
                <a:spcPts val="1200"/>
              </a:spcBef>
              <a:buClr>
                <a:srgbClr val="656E77"/>
              </a:buClr>
              <a:buSzPts val="1400"/>
              <a:buFont typeface="Arial"/>
              <a:buChar char="•"/>
            </a:pPr>
            <a:r>
              <a:rPr lang="en-CA" b="0" i="0" u="none" strike="noStrike" cap="none" dirty="0">
                <a:solidFill>
                  <a:srgbClr val="7F7F7F"/>
                </a:solidFill>
                <a:latin typeface="Roboto"/>
                <a:ea typeface="Roboto"/>
                <a:cs typeface="Roboto"/>
                <a:sym typeface="Roboto"/>
              </a:rPr>
              <a:t>A </a:t>
            </a:r>
            <a:r>
              <a:rPr lang="en-CA" b="1" i="0" u="none" strike="noStrike" cap="none" dirty="0">
                <a:solidFill>
                  <a:srgbClr val="7F7F7F"/>
                </a:solidFill>
                <a:latin typeface="Roboto"/>
                <a:ea typeface="Roboto"/>
                <a:cs typeface="Roboto"/>
                <a:sym typeface="Roboto"/>
              </a:rPr>
              <a:t>problem statement </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656E77"/>
              </a:buClr>
              <a:buSzPts val="1400"/>
              <a:buFont typeface="Arial"/>
              <a:buChar char="•"/>
            </a:pPr>
            <a:r>
              <a:rPr lang="en-CA" i="0" u="none" strike="noStrike" cap="none" dirty="0">
                <a:solidFill>
                  <a:srgbClr val="7F7F7F"/>
                </a:solidFill>
                <a:latin typeface="Roboto"/>
                <a:ea typeface="Roboto"/>
                <a:cs typeface="Roboto"/>
                <a:sym typeface="Roboto"/>
              </a:rPr>
              <a:t>A</a:t>
            </a:r>
            <a:r>
              <a:rPr lang="en-CA" b="1" i="0" u="none" strike="noStrike" cap="none" dirty="0">
                <a:solidFill>
                  <a:srgbClr val="7F7F7F"/>
                </a:solidFill>
                <a:latin typeface="Roboto"/>
                <a:ea typeface="Roboto"/>
                <a:cs typeface="Roboto"/>
                <a:sym typeface="Roboto"/>
              </a:rPr>
              <a:t> summarized description of your solution </a:t>
            </a:r>
            <a:endParaRPr b="0"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Description of </a:t>
            </a:r>
            <a:r>
              <a:rPr lang="en-CA" b="1" i="0" u="none" strike="noStrike" cap="none" dirty="0">
                <a:solidFill>
                  <a:srgbClr val="7F7F7F"/>
                </a:solidFill>
                <a:latin typeface="Roboto"/>
                <a:ea typeface="Roboto"/>
                <a:cs typeface="Roboto"/>
                <a:sym typeface="Roboto"/>
              </a:rPr>
              <a:t>your target market</a:t>
            </a:r>
            <a:r>
              <a:rPr lang="en-CA" b="0" i="0" u="none" strike="noStrike" cap="none" dirty="0">
                <a:solidFill>
                  <a:srgbClr val="7F7F7F"/>
                </a:solidFill>
                <a:latin typeface="Roboto"/>
                <a:ea typeface="Roboto"/>
                <a:cs typeface="Roboto"/>
                <a:sym typeface="Roboto"/>
              </a:rPr>
              <a:t> (typology, characteristics, demographic, market size etc.)</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Outline of your </a:t>
            </a:r>
            <a:r>
              <a:rPr lang="en-CA" b="1" i="0" u="none" strike="noStrike" cap="none" dirty="0">
                <a:solidFill>
                  <a:srgbClr val="7F7F7F"/>
                </a:solidFill>
                <a:latin typeface="Roboto"/>
                <a:ea typeface="Roboto"/>
                <a:cs typeface="Roboto"/>
                <a:sym typeface="Roboto"/>
              </a:rPr>
              <a:t>business model </a:t>
            </a:r>
            <a:r>
              <a:rPr lang="en-CA" i="0" u="none" strike="noStrike" cap="none" dirty="0">
                <a:solidFill>
                  <a:srgbClr val="7F7F7F"/>
                </a:solidFill>
                <a:latin typeface="Roboto"/>
                <a:ea typeface="Roboto"/>
                <a:cs typeface="Roboto"/>
                <a:sym typeface="Roboto"/>
              </a:rPr>
              <a:t>(tip: use a Business Model Canvass for support)</a:t>
            </a:r>
            <a:endParaRPr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clear </a:t>
            </a:r>
            <a:r>
              <a:rPr lang="en-CA" b="1" i="0" u="none" strike="noStrike" cap="none" dirty="0">
                <a:solidFill>
                  <a:srgbClr val="7F7F7F"/>
                </a:solidFill>
                <a:latin typeface="Roboto"/>
                <a:ea typeface="Roboto"/>
                <a:cs typeface="Roboto"/>
                <a:sym typeface="Roboto"/>
              </a:rPr>
              <a:t>implementation</a:t>
            </a:r>
            <a:r>
              <a:rPr lang="en-CA" b="0" i="0" u="none" strike="noStrike" cap="none" dirty="0">
                <a:solidFill>
                  <a:srgbClr val="7F7F7F"/>
                </a:solidFill>
                <a:latin typeface="Roboto"/>
                <a:ea typeface="Roboto"/>
                <a:cs typeface="Roboto"/>
                <a:sym typeface="Roboto"/>
              </a:rPr>
              <a:t> </a:t>
            </a:r>
            <a:r>
              <a:rPr lang="en-CA" b="1" i="0" u="none" strike="noStrike" cap="none" dirty="0">
                <a:solidFill>
                  <a:srgbClr val="7F7F7F"/>
                </a:solidFill>
                <a:latin typeface="Roboto"/>
                <a:ea typeface="Roboto"/>
                <a:cs typeface="Roboto"/>
                <a:sym typeface="Roboto"/>
              </a:rPr>
              <a:t>plan</a:t>
            </a:r>
            <a:r>
              <a:rPr lang="en-CA" b="0" i="0" u="none" strike="noStrike" cap="none" dirty="0">
                <a:solidFill>
                  <a:srgbClr val="7F7F7F"/>
                </a:solidFill>
                <a:latin typeface="Roboto"/>
                <a:ea typeface="Roboto"/>
                <a:cs typeface="Roboto"/>
                <a:sym typeface="Roboto"/>
              </a:rPr>
              <a:t> of your solution’s technology &amp; architecture (data and tools used, architecture plan, etc., technical roadmap for your Minimal Viable Product (MVP)</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1" i="0" u="none" strike="noStrike" cap="none" dirty="0">
                <a:solidFill>
                  <a:srgbClr val="7F7F7F"/>
                </a:solidFill>
                <a:latin typeface="Roboto"/>
                <a:ea typeface="Roboto"/>
                <a:cs typeface="Roboto"/>
                <a:sym typeface="Roboto"/>
              </a:rPr>
              <a:t>The economic, social, or environmental benefits that your solution will bring to your indicated target audience/market </a:t>
            </a:r>
            <a:r>
              <a:rPr lang="en-CA" b="0" i="0" u="none" strike="noStrike" cap="none" dirty="0">
                <a:solidFill>
                  <a:srgbClr val="7F7F7F"/>
                </a:solidFill>
                <a:latin typeface="Roboto"/>
                <a:ea typeface="Roboto"/>
                <a:cs typeface="Roboto"/>
                <a:sym typeface="Roboto"/>
              </a:rPr>
              <a:t> (depending on the selected category) </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1-slide </a:t>
            </a:r>
            <a:r>
              <a:rPr lang="en-CA" b="1" i="0" u="none" strike="noStrike" cap="none" dirty="0">
                <a:solidFill>
                  <a:srgbClr val="7F7F7F"/>
                </a:solidFill>
                <a:latin typeface="Roboto"/>
                <a:ea typeface="Roboto"/>
                <a:cs typeface="Roboto"/>
                <a:sym typeface="Roboto"/>
              </a:rPr>
              <a:t>presentation of your team</a:t>
            </a:r>
            <a:r>
              <a:rPr lang="en-CA" b="0" i="0" u="none" strike="noStrike" cap="none" dirty="0">
                <a:solidFill>
                  <a:srgbClr val="7F7F7F"/>
                </a:solidFill>
                <a:latin typeface="Roboto"/>
                <a:ea typeface="Roboto"/>
                <a:cs typeface="Roboto"/>
                <a:sym typeface="Roboto"/>
              </a:rPr>
              <a:t>, highlighting each team member’s </a:t>
            </a:r>
            <a:r>
              <a:rPr lang="en-CA" b="1" i="0" u="none" strike="noStrike" cap="none" dirty="0">
                <a:solidFill>
                  <a:srgbClr val="7F7F7F"/>
                </a:solidFill>
                <a:latin typeface="Roboto"/>
                <a:ea typeface="Roboto"/>
                <a:cs typeface="Roboto"/>
                <a:sym typeface="Roboto"/>
              </a:rPr>
              <a:t>skills &amp; background.</a:t>
            </a:r>
            <a:endParaRPr b="0" i="0" u="none" strike="noStrike" cap="none" dirty="0">
              <a:solidFill>
                <a:srgbClr val="7F7F7F"/>
              </a:solidFill>
              <a:latin typeface="Roboto"/>
              <a:ea typeface="Roboto"/>
              <a:cs typeface="Roboto"/>
              <a:sym typeface="Roboto"/>
            </a:endParaRPr>
          </a:p>
          <a:p>
            <a:pPr marL="25400" lvl="1">
              <a:spcBef>
                <a:spcPts val="1200"/>
              </a:spcBef>
              <a:buClr>
                <a:srgbClr val="7F7F7F"/>
              </a:buClr>
              <a:buSzPts val="1400"/>
            </a:pPr>
            <a:r>
              <a:rPr lang="en-CA" b="1" i="0" u="none" strike="noStrike" cap="none" dirty="0">
                <a:solidFill>
                  <a:srgbClr val="7F7F7F"/>
                </a:solidFill>
                <a:latin typeface="Roboto"/>
                <a:ea typeface="Roboto"/>
                <a:cs typeface="Roboto"/>
                <a:sym typeface="Roboto"/>
              </a:rPr>
              <a:t>For bonus points:</a:t>
            </a:r>
            <a:endParaRPr lang="en-CA" dirty="0">
              <a:ea typeface="Roboto"/>
            </a:endParaRPr>
          </a:p>
          <a:p>
            <a:pPr marL="285750" lvl="3"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You can also submit any other documents to illustrate your idea. </a:t>
            </a:r>
            <a:endParaRPr b="0" i="0" u="none" strike="noStrike" cap="none" dirty="0">
              <a:solidFill>
                <a:srgbClr val="7F7F7F"/>
              </a:solidFill>
              <a:latin typeface="Roboto"/>
              <a:ea typeface="Roboto"/>
              <a:cs typeface="Roboto"/>
              <a:sym typeface="Roboto"/>
            </a:endParaRPr>
          </a:p>
          <a:p>
            <a:pPr marL="0" marR="0" lvl="0" indent="0" algn="l" rtl="0">
              <a:lnSpc>
                <a:spcPct val="100000"/>
              </a:lnSpc>
              <a:spcBef>
                <a:spcPts val="920"/>
              </a:spcBef>
              <a:spcAft>
                <a:spcPts val="0"/>
              </a:spcAft>
              <a:buClr>
                <a:srgbClr val="7F7F7F"/>
              </a:buClr>
              <a:buSzPts val="1600"/>
              <a:buFont typeface="Arial"/>
              <a:buNone/>
            </a:pPr>
            <a:endParaRPr sz="1400" b="0" i="0" u="none" strike="noStrike" cap="none" dirty="0">
              <a:solidFill>
                <a:srgbClr val="7F7F7F"/>
              </a:solidFill>
              <a:latin typeface="Arial"/>
              <a:ea typeface="Arial"/>
              <a:cs typeface="Arial"/>
              <a:sym typeface="Arial"/>
            </a:endParaRPr>
          </a:p>
          <a:p>
            <a:pPr lvl="0">
              <a:buSzPts val="1400"/>
            </a:pPr>
            <a:r>
              <a:rPr lang="en-CA" b="1" dirty="0">
                <a:solidFill>
                  <a:srgbClr val="7F7F7F"/>
                </a:solidFill>
                <a:latin typeface="Roboto"/>
                <a:ea typeface="Roboto"/>
                <a:cs typeface="Roboto"/>
                <a:sym typeface="Roboto"/>
              </a:rPr>
              <a:t>Tips to set you up for success:</a:t>
            </a:r>
            <a:endParaRPr lang="en-CA" dirty="0">
              <a:solidFill>
                <a:srgbClr val="7F7F7F"/>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Present your project clearly and efficiently.</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Add supporting elements (sketches, mock ups, etc.) that may help understand your project.</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Be mindful of spelling and presentation appearance.</a:t>
            </a:r>
            <a:endParaRPr lang="en-CA" dirty="0">
              <a:solidFill>
                <a:schemeClr val="dk1"/>
              </a:solidFill>
            </a:endParaRPr>
          </a:p>
          <a:p>
            <a:pPr marL="457200" lvl="0" indent="-317500">
              <a:spcBef>
                <a:spcPts val="1000"/>
              </a:spcBef>
              <a:buClr>
                <a:srgbClr val="7F7F7F"/>
              </a:buClr>
              <a:buSzPts val="1400"/>
              <a:buFont typeface="Arial"/>
              <a:buChar char="•"/>
            </a:pPr>
            <a:r>
              <a:rPr lang="en-CA" b="1" i="1" dirty="0">
                <a:solidFill>
                  <a:srgbClr val="FE1F22"/>
                </a:solidFill>
              </a:rPr>
              <a:t>D</a:t>
            </a:r>
            <a:r>
              <a:rPr lang="en-CA" b="1" i="1" dirty="0">
                <a:solidFill>
                  <a:srgbClr val="FE1F22"/>
                </a:solidFill>
                <a:latin typeface="Roboto"/>
                <a:ea typeface="Roboto"/>
                <a:cs typeface="Roboto"/>
                <a:sym typeface="Roboto"/>
              </a:rPr>
              <a:t>elete these two slide before submitting your presentation</a:t>
            </a:r>
            <a:endParaRPr lang="en-CA" b="1" i="1" dirty="0">
              <a:solidFill>
                <a:srgbClr val="C00000"/>
              </a:solidFill>
              <a:latin typeface="Roboto"/>
              <a:ea typeface="Roboto"/>
              <a:cs typeface="Roboto"/>
              <a:sym typeface="Roboto"/>
            </a:endParaRPr>
          </a:p>
        </p:txBody>
      </p:sp>
      <p:sp>
        <p:nvSpPr>
          <p:cNvPr id="70" name="Google Shape;70;p2"/>
          <p:cNvSpPr txBox="1">
            <a:spLocks noGrp="1"/>
          </p:cNvSpPr>
          <p:nvPr>
            <p:ph type="title"/>
          </p:nvPr>
        </p:nvSpPr>
        <p:spPr>
          <a:xfrm>
            <a:off x="44925" y="184225"/>
            <a:ext cx="3105300" cy="22860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200"/>
              <a:buFont typeface="Arial"/>
              <a:buNone/>
            </a:pPr>
            <a:r>
              <a:rPr lang="en-CA" sz="3000" dirty="0">
                <a:solidFill>
                  <a:schemeClr val="lt1"/>
                </a:solidFill>
                <a:latin typeface="Roboto"/>
                <a:ea typeface="Roboto"/>
                <a:cs typeface="Roboto"/>
                <a:sym typeface="Roboto"/>
              </a:rPr>
              <a:t>PRE-SELECTION PACKAGE</a:t>
            </a:r>
            <a:br>
              <a:rPr lang="en-CA" sz="1600" b="1" i="1" u="none" strike="noStrike" cap="none" dirty="0">
                <a:solidFill>
                  <a:schemeClr val="lt1"/>
                </a:solidFill>
                <a:latin typeface="Roboto"/>
                <a:ea typeface="Roboto"/>
                <a:cs typeface="Roboto"/>
                <a:sym typeface="Roboto"/>
              </a:rPr>
            </a:br>
            <a:endParaRPr sz="1600" b="1" i="1" u="none" strike="noStrike" cap="none"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2000"/>
              <a:buFont typeface="Arial"/>
              <a:buNone/>
            </a:pPr>
            <a:r>
              <a:rPr lang="en-CA" sz="2000" dirty="0">
                <a:solidFill>
                  <a:schemeClr val="lt1"/>
                </a:solidFill>
                <a:latin typeface="Roboto"/>
                <a:ea typeface="Roboto"/>
                <a:cs typeface="Roboto"/>
                <a:sym typeface="Roboto"/>
              </a:rPr>
              <a:t>TIPS AND TRICKS</a:t>
            </a:r>
            <a:endParaRPr sz="1600" i="0" u="none" strike="noStrike" cap="none" dirty="0">
              <a:solidFill>
                <a:schemeClr val="lt1"/>
              </a:solidFill>
              <a:latin typeface="Roboto"/>
              <a:ea typeface="Roboto"/>
              <a:cs typeface="Roboto"/>
              <a:sym typeface="Roboto"/>
            </a:endParaRPr>
          </a:p>
        </p:txBody>
      </p:sp>
      <p:cxnSp>
        <p:nvCxnSpPr>
          <p:cNvPr id="71" name="Google Shape;71;p2"/>
          <p:cNvCxnSpPr/>
          <p:nvPr/>
        </p:nvCxnSpPr>
        <p:spPr>
          <a:xfrm>
            <a:off x="181416" y="1561550"/>
            <a:ext cx="2469300" cy="0"/>
          </a:xfrm>
          <a:prstGeom prst="straightConnector1">
            <a:avLst/>
          </a:prstGeom>
          <a:noFill/>
          <a:ln w="19050" cap="flat" cmpd="sng">
            <a:solidFill>
              <a:schemeClr val="lt1"/>
            </a:solidFill>
            <a:prstDash val="solid"/>
            <a:miter lim="800000"/>
            <a:headEnd type="none" w="sm" len="sm"/>
            <a:tailEnd type="none" w="sm" len="sm"/>
          </a:ln>
        </p:spPr>
      </p:cxnSp>
      <p:sp>
        <p:nvSpPr>
          <p:cNvPr id="3" name="Interdiction 2">
            <a:extLst>
              <a:ext uri="{FF2B5EF4-FFF2-40B4-BE49-F238E27FC236}">
                <a16:creationId xmlns:a16="http://schemas.microsoft.com/office/drawing/2014/main" id="{92317480-1166-3E48-A837-94DF04580EAE}"/>
              </a:ext>
            </a:extLst>
          </p:cNvPr>
          <p:cNvSpPr/>
          <p:nvPr/>
        </p:nvSpPr>
        <p:spPr>
          <a:xfrm>
            <a:off x="480251" y="3548476"/>
            <a:ext cx="1669700" cy="1669700"/>
          </a:xfrm>
          <a:prstGeom prst="noSmoking">
            <a:avLst>
              <a:gd name="adj" fmla="val 9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416239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a:solidFill>
                  <a:schemeClr val="lt1"/>
                </a:solidFill>
                <a:latin typeface="Roboto"/>
                <a:ea typeface="Roboto"/>
                <a:cs typeface="Roboto"/>
                <a:sym typeface="Roboto"/>
              </a:rPr>
              <a:t>PROBLEM STATEMENT</a:t>
            </a:r>
            <a:endParaRPr/>
          </a:p>
        </p:txBody>
      </p:sp>
      <p:sp>
        <p:nvSpPr>
          <p:cNvPr id="86" name="Google Shape;86;p4"/>
          <p:cNvSpPr txBox="1">
            <a:spLocks noGrp="1"/>
          </p:cNvSpPr>
          <p:nvPr>
            <p:ph type="body" idx="1"/>
          </p:nvPr>
        </p:nvSpPr>
        <p:spPr>
          <a:xfrm>
            <a:off x="838200" y="1343701"/>
            <a:ext cx="10515600" cy="5296796"/>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dirty="0"/>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r>
              <a:rPr lang="en-CA" dirty="0"/>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r>
              <a:rPr lang="en-CA" dirty="0"/>
              <a:t>By deploying a </a:t>
            </a:r>
            <a:r>
              <a:rPr lang="en-CA" dirty="0" err="1"/>
              <a:t>Feedfoward</a:t>
            </a:r>
            <a:r>
              <a:rPr lang="en-CA" dirty="0"/>
              <a:t> Neural Network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
        <p:nvSpPr>
          <p:cNvPr id="94" name="Google Shape;94;p9"/>
          <p:cNvSpPr/>
          <p:nvPr/>
        </p:nvSpPr>
        <p:spPr>
          <a:xfrm>
            <a:off x="384313" y="1530159"/>
            <a:ext cx="11675165" cy="59093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None/>
            </a:pPr>
            <a:r>
              <a:rPr lang="en-CA" sz="1600" b="0" i="1" u="none" strike="noStrike" cap="none" dirty="0">
                <a:solidFill>
                  <a:srgbClr val="999999"/>
                </a:solidFill>
                <a:latin typeface="Roboto"/>
                <a:ea typeface="Roboto"/>
                <a:cs typeface="Roboto"/>
                <a:sym typeface="Roboto"/>
              </a:rPr>
              <a:t>Some questions you may want to answer: How will your project solve the issue? What makes it achievable?  If there are other similar solutions out there – what makes yours unique/different?...</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446195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5"/>
            <a:ext cx="11685104"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is your target audience? Why? What are the characteristics of that audience?  What is the size of the target market you will be tapping into?...</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4277542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BUSINESS MODEL </a:t>
            </a:r>
            <a:endParaRPr sz="4000" i="0" u="none" strike="noStrike" cap="none">
              <a:solidFill>
                <a:schemeClr val="lt1"/>
              </a:solidFill>
              <a:latin typeface="Roboto"/>
              <a:ea typeface="Roboto"/>
              <a:cs typeface="Roboto"/>
              <a:sym typeface="Roboto"/>
            </a:endParaRPr>
          </a:p>
        </p:txBody>
      </p:sp>
      <p:sp>
        <p:nvSpPr>
          <p:cNvPr id="106" name="Google Shape;106;g707edb66cc_0_174"/>
          <p:cNvSpPr txBox="1"/>
          <p:nvPr/>
        </p:nvSpPr>
        <p:spPr>
          <a:xfrm>
            <a:off x="308113" y="1520825"/>
            <a:ext cx="11685000" cy="43512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None/>
            </a:pPr>
            <a:r>
              <a:rPr lang="en-CA" sz="1600" b="0" i="1" u="none" strike="noStrike" cap="none">
                <a:solidFill>
                  <a:srgbClr val="888888"/>
                </a:solidFill>
                <a:latin typeface="Roboto"/>
                <a:ea typeface="Roboto"/>
                <a:cs typeface="Roboto"/>
                <a:sym typeface="Roboto"/>
              </a:rPr>
              <a:t>You might want to use the business model canvas that you can find in the resources section on the platform. </a:t>
            </a:r>
            <a:endParaRPr sz="1600" b="0" i="1" u="none" strike="noStrike" cap="none">
              <a:solidFill>
                <a:srgbClr val="888888"/>
              </a:solidFill>
              <a:latin typeface="Roboto"/>
              <a:ea typeface="Roboto"/>
              <a:cs typeface="Roboto"/>
              <a:sym typeface="Roboto"/>
            </a:endParaRPr>
          </a:p>
        </p:txBody>
      </p:sp>
    </p:spTree>
    <p:extLst>
      <p:ext uri="{BB962C8B-B14F-4D97-AF65-F5344CB8AC3E}">
        <p14:creationId xmlns:p14="http://schemas.microsoft.com/office/powerpoint/2010/main" val="4109489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112" name="Google Shape;112;p6"/>
          <p:cNvSpPr/>
          <p:nvPr/>
        </p:nvSpPr>
        <p:spPr>
          <a:xfrm>
            <a:off x="201071" y="1481933"/>
            <a:ext cx="11209050" cy="59554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How will you build  your solution? What data will you be using? How will you obtain that data? What will be you solution’s architecture? What tools &amp; technology will you use? Describe the technical roadmap of your solution ...</a:t>
            </a: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5249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119" name="Google Shape;119;p7"/>
          <p:cNvSpPr txBox="1"/>
          <p:nvPr/>
        </p:nvSpPr>
        <p:spPr>
          <a:xfrm>
            <a:off x="231925" y="1436582"/>
            <a:ext cx="11814300" cy="72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will benefit from your solution? What are the direct potential benefits? Are they quantifiable? How does your solution contribute towards sustainable development? </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1283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7318"/>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78364" y="1689007"/>
            <a:ext cx="1646313" cy="1648044"/>
          </a:xfrm>
          <a:prstGeom prst="ellipse">
            <a:avLst/>
          </a:prstGeom>
          <a:noFill/>
          <a:ln>
            <a:noFill/>
          </a:ln>
        </p:spPr>
      </p:pic>
      <p:pic>
        <p:nvPicPr>
          <p:cNvPr id="128" name="Google Shape;128;p8" descr="http://nitewall.com/fr/images/default-profile.png"/>
          <p:cNvPicPr preferRelativeResize="0"/>
          <p:nvPr/>
        </p:nvPicPr>
        <p:blipFill rotWithShape="1">
          <a:blip r:embed="rId3">
            <a:alphaModFix/>
          </a:blip>
          <a:srcRect/>
          <a:stretch/>
        </p:blipFill>
        <p:spPr>
          <a:xfrm>
            <a:off x="9232634" y="1697987"/>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3738862" y="1743307"/>
            <a:ext cx="1646313" cy="1648044"/>
          </a:xfrm>
          <a:prstGeom prst="ellipse">
            <a:avLst/>
          </a:prstGeom>
          <a:noFill/>
          <a:ln>
            <a:noFill/>
          </a:ln>
        </p:spPr>
      </p:pic>
      <p:pic>
        <p:nvPicPr>
          <p:cNvPr id="133" name="Google Shape;133;p8" descr="http://nitewall.com/fr/images/default-profile.png"/>
          <p:cNvPicPr preferRelativeResize="0"/>
          <p:nvPr/>
        </p:nvPicPr>
        <p:blipFill rotWithShape="1">
          <a:blip r:embed="rId3">
            <a:alphaModFix/>
          </a:blip>
          <a:srcRect/>
          <a:stretch/>
        </p:blipFill>
        <p:spPr>
          <a:xfrm>
            <a:off x="6617274" y="1697987"/>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3680468"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101997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655888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6" name="Google Shape;127;p8">
            <a:extLst>
              <a:ext uri="{FF2B5EF4-FFF2-40B4-BE49-F238E27FC236}">
                <a16:creationId xmlns:a16="http://schemas.microsoft.com/office/drawing/2014/main" id="{556F894E-5103-AF40-95C3-7B512FFCE637}"/>
              </a:ext>
            </a:extLst>
          </p:cNvPr>
          <p:cNvSpPr txBox="1"/>
          <p:nvPr/>
        </p:nvSpPr>
        <p:spPr>
          <a:xfrm>
            <a:off x="917424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42050310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347</TotalTime>
  <Words>566</Words>
  <Application>Microsoft Office PowerPoint</Application>
  <PresentationFormat>Widescreen</PresentationFormat>
  <Paragraphs>73</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Arial</vt:lpstr>
      <vt:lpstr>Helvetica Neue</vt:lpstr>
      <vt:lpstr>Roboto</vt:lpstr>
      <vt:lpstr>Simple Light</vt:lpstr>
      <vt:lpstr>PowerPoint Presentation</vt:lpstr>
      <vt:lpstr>PRE-SELECTION PACKAGE    TIPS AND TRICKS</vt:lpstr>
      <vt:lpstr>PROBLEM STATEMENT</vt:lpstr>
      <vt:lpstr>DESCRIPTION OF SOLUTION</vt:lpstr>
      <vt:lpstr>TARGET </vt:lpstr>
      <vt:lpstr>BUSINESS MODEL </vt:lpstr>
      <vt:lpstr>SOLUTION’S ARCHITECTURE</vt:lpstr>
      <vt:lpstr>BENEFITS OF THE APPROACH</vt:lpstr>
      <vt:lpstr>TEAM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Adam Patrick Dunn</cp:lastModifiedBy>
  <cp:revision>6</cp:revision>
  <dcterms:modified xsi:type="dcterms:W3CDTF">2020-02-22T05:59:42Z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